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0" r:id="rId2"/>
    <p:sldId id="271" r:id="rId3"/>
    <p:sldId id="259" r:id="rId4"/>
    <p:sldId id="256" r:id="rId5"/>
    <p:sldId id="257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1" r:id="rId14"/>
    <p:sldId id="282" r:id="rId15"/>
    <p:sldId id="285" r:id="rId16"/>
    <p:sldId id="283" r:id="rId17"/>
    <p:sldId id="284" r:id="rId18"/>
    <p:sldId id="286" r:id="rId19"/>
    <p:sldId id="268" r:id="rId20"/>
  </p:sldIdLst>
  <p:sldSz cx="9144000" cy="5715000" type="screen16x1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htinen Eeva" initials="LE" lastIdx="5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65E"/>
    <a:srgbClr val="EE353B"/>
    <a:srgbClr val="FF0000"/>
    <a:srgbClr val="EF363B"/>
    <a:srgbClr val="005EB8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63437" autoAdjust="0"/>
  </p:normalViewPr>
  <p:slideViewPr>
    <p:cSldViewPr snapToGrid="0" snapToObjects="1">
      <p:cViewPr varScale="1">
        <p:scale>
          <a:sx n="81" d="100"/>
          <a:sy n="81" d="100"/>
        </p:scale>
        <p:origin x="1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330"/>
    </p:cViewPr>
  </p:sorterViewPr>
  <p:notesViewPr>
    <p:cSldViewPr snapToGrid="0" snapToObjects="1">
      <p:cViewPr varScale="1">
        <p:scale>
          <a:sx n="58" d="100"/>
          <a:sy n="58" d="100"/>
        </p:scale>
        <p:origin x="303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CC29D-C729-694F-A788-B5007BCA57F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0BB66-2831-4C42-9675-9DAB39629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AFD53-F29D-C94E-BF8B-0D8B7431C95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64E42-DED0-9246-9B1B-B67105F62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1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Filter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9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Result does not change a lot. </a:t>
            </a:r>
          </a:p>
          <a:p>
            <a:r>
              <a:rPr lang="en-US" dirty="0"/>
              <a:t>The first one</a:t>
            </a:r>
          </a:p>
          <a:p>
            <a:r>
              <a:rPr lang="en-US" dirty="0"/>
              <a:t>And the top 10 </a:t>
            </a:r>
            <a:r>
              <a:rPr lang="en-US" dirty="0" err="1"/>
              <a:t>ba_estimate</a:t>
            </a:r>
            <a:r>
              <a:rPr lang="en-US" dirty="0"/>
              <a:t> is from 0.335-0.354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75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result of hierarchical model is still similar to others. </a:t>
            </a:r>
          </a:p>
          <a:p>
            <a:r>
              <a:rPr lang="en-US" altLang="zh-CN" dirty="0"/>
              <a:t>The estimation of alpha and beta is different. Alpha: around 600. Beta: around 1200.</a:t>
            </a:r>
          </a:p>
          <a:p>
            <a:r>
              <a:rPr lang="en-US" altLang="zh-CN" dirty="0"/>
              <a:t>The </a:t>
            </a:r>
            <a:r>
              <a:rPr lang="en-US" altLang="zh-CN" dirty="0" err="1"/>
              <a:t>ba_estimate</a:t>
            </a:r>
            <a:r>
              <a:rPr lang="en-US" altLang="zh-CN" dirty="0"/>
              <a:t> is still similar to others.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2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Rhat</a:t>
            </a: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here are all 1 which means we can believe the model converges well. </a:t>
            </a:r>
            <a:endParaRPr lang="en" altLang="zh-CN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 sample size</a:t>
            </a:r>
            <a:r>
              <a:rPr lang="en-US" altLang="zh-CN" sz="900" dirty="0">
                <a:ln>
                  <a:noFill/>
                </a:ln>
                <a:solidFill>
                  <a:schemeClr val="bg1"/>
                </a:solidFill>
                <a:effectLst/>
              </a:rPr>
              <a:t> of alpha and beta are larger than </a:t>
            </a: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(approximately) indicate that estimates of posterior are reliable.</a:t>
            </a:r>
            <a:endParaRPr lang="en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65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also:</a:t>
            </a:r>
          </a:p>
          <a:p>
            <a:r>
              <a:rPr lang="en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Rhat</a:t>
            </a: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here are all 1 which means we can believe the model converges well. </a:t>
            </a:r>
            <a:endParaRPr lang="en" altLang="zh-CN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 sample size</a:t>
            </a:r>
            <a:r>
              <a:rPr lang="en-US" altLang="zh-CN" sz="900" dirty="0">
                <a:ln>
                  <a:noFill/>
                </a:ln>
                <a:solidFill>
                  <a:schemeClr val="bg1"/>
                </a:solidFill>
                <a:effectLst/>
              </a:rPr>
              <a:t> of alpha and beta are larger than </a:t>
            </a: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(approximately) indicate that estimates of posterior are reliable.</a:t>
            </a:r>
            <a:endParaRPr lang="en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18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sensitivity of posterior to the proposed prior distribution is exhibited in Table.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column is the parameter of the prior distribution </a:t>
            </a:r>
            <a:r>
              <a:rPr lang="el-GR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 + β. </a:t>
            </a:r>
            <a:endParaRPr lang="en-US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column is the mean of prior distribution, which is calculated by </a:t>
            </a:r>
            <a:r>
              <a:rPr lang="el-GR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α/α + β. </a:t>
            </a:r>
            <a:endParaRPr lang="en-US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fixed the mean of prior distribution. </a:t>
            </a:r>
          </a:p>
          <a:p>
            <a:endParaRPr lang="e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the amount of prior information is measured by </a:t>
            </a:r>
            <a:r>
              <a:rPr lang="el-GR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α+β</a:t>
            </a:r>
            <a:r>
              <a:rPr lang="el-GR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Posterior inferences are not particularly sensitive to the prior distribution. </a:t>
            </a:r>
          </a:p>
          <a:p>
            <a:endParaRPr lang="e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table we can deduce that, </a:t>
            </a:r>
            <a:r>
              <a:rPr lang="en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hierachical</a:t>
            </a: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is the most </a:t>
            </a:r>
            <a:r>
              <a:rPr lang="en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stabel</a:t>
            </a: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of the three models we used. Since its order is most stable and the BA estimations of the top 1 is also most stable. </a:t>
            </a:r>
            <a:endParaRPr lang="en" altLang="zh-CN" dirty="0"/>
          </a:p>
          <a:p>
            <a:endParaRPr lang="en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76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Posterior inferences are not particularly sensitive to the prior distribution.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86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Posterior inferences are not particularly sensitive to the prior distribution.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table we can deduce that, </a:t>
            </a:r>
            <a:r>
              <a:rPr lang="en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hierachical</a:t>
            </a: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is the most </a:t>
            </a:r>
            <a:r>
              <a:rPr lang="en" altLang="zh-CN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stabel</a:t>
            </a:r>
            <a:r>
              <a:rPr lang="e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of the three models we used. Since its order is most stable and the BA estimations of the top 1 is also most stable. </a:t>
            </a:r>
            <a:endParaRPr lang="en" altLang="zh-CN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38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95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2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Today, let’s talk</a:t>
            </a:r>
            <a:r>
              <a:rPr lang="en-US" altLang="zh-CN" baseline="0" dirty="0"/>
              <a:t> about baseball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There is a term called Batting </a:t>
            </a:r>
            <a:r>
              <a:rPr lang="en-US" altLang="zh-CN" baseline="0" dirty="0" smtClean="0"/>
              <a:t>average in baseball. </a:t>
            </a:r>
            <a:r>
              <a:rPr lang="en-US" altLang="zh-CN" baseline="0" smtClean="0"/>
              <a:t>It is used </a:t>
            </a:r>
            <a:r>
              <a:rPr lang="en-US" altLang="zh-CN" baseline="0" dirty="0"/>
              <a:t>to measure how excellent a baseball player is. </a:t>
            </a:r>
          </a:p>
          <a:p>
            <a:r>
              <a:rPr lang="en-US" altLang="zh-CN" baseline="0" dirty="0"/>
              <a:t>It’s the number of hits divided by at bats.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&gt;0.3 excellent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81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Image you are a baseball recruiter trying to find some players with good performances in the batting averages. Are you going to choose Hank Aaron with a BA at 0.400 or Harry Atkinson with a BA at 0.305? I bet almost everyone will choose Hank Aaron because the high BA of Hank might be due to luck. Hank, on the other hand, has a lot of evidence that he’s an high-average batter.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2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7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77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 distribution is a </a:t>
            </a:r>
            <a:r>
              <a:rPr lang="en-US" sz="9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conjugate prior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the Binomial distribution.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Filter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Filter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3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Filter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8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Filter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E42-DED0-9246-9B1B-B67105F62D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1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hyperlink" Target="http://biz.aalto.fi/" TargetMode="External"/><Relationship Id="rId1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acebook.com/aaltobiz/" TargetMode="External"/><Relationship Id="rId3" Type="http://schemas.openxmlformats.org/officeDocument/2006/relationships/image" Target="../media/image5.png"/><Relationship Id="rId4" Type="http://schemas.openxmlformats.org/officeDocument/2006/relationships/hyperlink" Target="https://www.instagram.com/aaltouniversity/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twitter.com/AaltoBIZ" TargetMode="External"/><Relationship Id="rId7" Type="http://schemas.openxmlformats.org/officeDocument/2006/relationships/image" Target="../media/image7.png"/><Relationship Id="rId8" Type="http://schemas.openxmlformats.org/officeDocument/2006/relationships/hyperlink" Target="https://www.youtube.com/user/aaltouniversity" TargetMode="External"/><Relationship Id="rId9" Type="http://schemas.openxmlformats.org/officeDocument/2006/relationships/image" Target="../media/image8.png"/><Relationship Id="rId10" Type="http://schemas.openxmlformats.org/officeDocument/2006/relationships/hyperlink" Target="http://www.aalto.fi/snapchat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Header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6926" y="1820150"/>
            <a:ext cx="7983471" cy="73696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46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6926" y="2857500"/>
            <a:ext cx="7983471" cy="55709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No Image - Sub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966373" y="4748565"/>
            <a:ext cx="2464025" cy="327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5966373" y="5075697"/>
            <a:ext cx="2464025" cy="3271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xmlns="" id="{076B4097-F2E2-4BD5-A409-B2F35838EC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695"/>
            <a:ext cx="1734813" cy="167560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Body slide - Text -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Kuvan paikkamerkki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9144000" cy="5715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fi-FI" dirty="0" err="1"/>
              <a:t>Change</a:t>
            </a:r>
            <a:r>
              <a:rPr lang="fi-FI" dirty="0"/>
              <a:t> image</a:t>
            </a:r>
          </a:p>
        </p:txBody>
      </p:sp>
      <p:pic>
        <p:nvPicPr>
          <p:cNvPr id="12" name="Kuva 11">
            <a:extLst>
              <a:ext uri="{FF2B5EF4-FFF2-40B4-BE49-F238E27FC236}">
                <a16:creationId xmlns:a16="http://schemas.microsoft.com/office/drawing/2014/main" xmlns="" id="{C2575F78-5236-4C69-A1CF-19422D2BAB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5500"/>
            <a:ext cx="1969868" cy="8568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40" y="1497544"/>
            <a:ext cx="4150122" cy="32654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6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2100" b="1" smtClean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i-FI" dirty="0"/>
              <a:t>Your text here</a:t>
            </a:r>
            <a:endParaRPr lang="en-GB" sz="1650" b="1" dirty="0">
              <a:latin typeface="+mn-lt"/>
            </a:endParaRPr>
          </a:p>
          <a:p>
            <a:pPr lvl="0"/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194400"/>
            <a:ext cx="8497093" cy="1058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buNone/>
              <a:defRPr sz="4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706541" y="1497543"/>
            <a:ext cx="4077891" cy="32673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2000" b="1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i-FI" dirty="0"/>
              <a:t>Your text here</a:t>
            </a:r>
            <a:endParaRPr lang="en-GB" sz="1400" b="1" dirty="0">
              <a:latin typeface="+mn-lt"/>
            </a:endParaRP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95" userDrawn="1">
          <p15:clr>
            <a:srgbClr val="FBAE40"/>
          </p15:clr>
        </p15:guide>
        <p15:guide id="2" pos="2965" userDrawn="1">
          <p15:clr>
            <a:srgbClr val="FBAE40"/>
          </p15:clr>
        </p15:guide>
        <p15:guide id="3" orient="horz" pos="94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Body slid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 4">
            <a:extLst>
              <a:ext uri="{FF2B5EF4-FFF2-40B4-BE49-F238E27FC236}">
                <a16:creationId xmlns:a16="http://schemas.microsoft.com/office/drawing/2014/main" xmlns="" id="{03C0BDBA-4976-4BAA-A557-F52F172C16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0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1600" y="194400"/>
            <a:ext cx="8492400" cy="1058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buNone/>
              <a:defRPr sz="4000" b="1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 </a:t>
            </a:r>
          </a:p>
        </p:txBody>
      </p:sp>
      <p:sp>
        <p:nvSpPr>
          <p:cNvPr id="6" name="Table Placeholder 12">
            <a:extLst>
              <a:ext uri="{FF2B5EF4-FFF2-40B4-BE49-F238E27FC236}">
                <a16:creationId xmlns:a16="http://schemas.microsoft.com/office/drawing/2014/main" xmlns="" id="{D90CC8CD-0F46-F240-AF4E-99DE2A9ECF91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9" y="1342571"/>
            <a:ext cx="8497093" cy="3417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2056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Body slide -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>
            <a:extLst>
              <a:ext uri="{FF2B5EF4-FFF2-40B4-BE49-F238E27FC236}">
                <a16:creationId xmlns:a16="http://schemas.microsoft.com/office/drawing/2014/main" xmlns="" id="{F51C01C8-E958-4C99-A9C3-5B3DD01207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0000"/>
            <a:ext cx="2052735" cy="857237"/>
          </a:xfrm>
          <a:prstGeom prst="rect">
            <a:avLst/>
          </a:prstGeom>
        </p:spPr>
      </p:pic>
      <p:sp>
        <p:nvSpPr>
          <p:cNvPr id="14" name="Table Placeholder 12">
            <a:extLst>
              <a:ext uri="{FF2B5EF4-FFF2-40B4-BE49-F238E27FC236}">
                <a16:creationId xmlns:a16="http://schemas.microsoft.com/office/drawing/2014/main" xmlns="" id="{BBBD8CFA-2274-400B-84ED-AD95B6C224E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87338" y="1331719"/>
            <a:ext cx="5486014" cy="1604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xmlns="" id="{93B047F6-3228-402F-9203-526F72E0AFAD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287338" y="3115388"/>
            <a:ext cx="5486014" cy="1644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table</a:t>
            </a:r>
            <a:endParaRPr lang="fi-FI" dirty="0"/>
          </a:p>
        </p:txBody>
      </p:sp>
      <p:sp>
        <p:nvSpPr>
          <p:cNvPr id="2" name="Suorakulmio 1"/>
          <p:cNvSpPr/>
          <p:nvPr userDrawn="1"/>
        </p:nvSpPr>
        <p:spPr>
          <a:xfrm>
            <a:off x="6288119" y="1331717"/>
            <a:ext cx="2167128" cy="3457801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13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1600" y="194400"/>
            <a:ext cx="8492400" cy="1058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buNone/>
              <a:defRPr sz="4000" b="1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84722C4-26CA-4157-95A3-B7176EEF8B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8279" y="1612122"/>
            <a:ext cx="1624668" cy="2915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200"/>
              </a:lnSpc>
              <a:buNone/>
              <a:defRPr lang="en-US" sz="17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1pPr>
            <a:lvl2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2pPr>
            <a:lvl3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3pPr>
            <a:lvl4pPr>
              <a:defRPr lang="en-US" sz="1500" b="1" kern="1200" dirty="0" smtClean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4pPr>
            <a:lvl5pPr>
              <a:defRPr lang="fi-FI" sz="1500" b="1" kern="1200" dirty="0">
                <a:solidFill>
                  <a:schemeClr val="bg1"/>
                </a:solidFill>
                <a:latin typeface="+mn-lt"/>
                <a:ea typeface="Arial Hebrew Scholar" charset="-79"/>
                <a:cs typeface="Arial Hebrew Scholar" charset="-79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433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Body slide - Black and red tex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>
            <a:extLst>
              <a:ext uri="{FF2B5EF4-FFF2-40B4-BE49-F238E27FC236}">
                <a16:creationId xmlns:a16="http://schemas.microsoft.com/office/drawing/2014/main" xmlns="" id="{0FE7E454-607D-4B82-B001-F355B3370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0000"/>
            <a:ext cx="2052735" cy="857237"/>
          </a:xfrm>
          <a:prstGeom prst="rect">
            <a:avLst/>
          </a:prstGeom>
        </p:spPr>
      </p:pic>
      <p:sp>
        <p:nvSpPr>
          <p:cNvPr id="6" name="Chart Placeholder 2">
            <a:extLst>
              <a:ext uri="{FF2B5EF4-FFF2-40B4-BE49-F238E27FC236}">
                <a16:creationId xmlns:a16="http://schemas.microsoft.com/office/drawing/2014/main" xmlns="" id="{09161BE7-F8D2-4ACD-83CC-1D9839ED404B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54029" y="576791"/>
            <a:ext cx="5130403" cy="4890824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>
                <a:solidFill>
                  <a:schemeClr val="tx1">
                    <a:alpha val="17000"/>
                  </a:schemeClr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chart</a:t>
            </a:r>
            <a:endParaRPr lang="fi-FI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9BF71F6C-31BF-8A4F-AA9D-13A108C26B8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7340" y="2906566"/>
            <a:ext cx="3015455" cy="18534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8818ADAA-0D73-2649-A90F-A489016A1095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576793"/>
            <a:ext cx="3015456" cy="19421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Process slide - Red">
    <p:bg>
      <p:bgPr>
        <a:solidFill>
          <a:srgbClr val="EE35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uva 13">
            <a:extLst>
              <a:ext uri="{FF2B5EF4-FFF2-40B4-BE49-F238E27FC236}">
                <a16:creationId xmlns:a16="http://schemas.microsoft.com/office/drawing/2014/main" xmlns="" id="{3DD5D1C5-FC33-4971-9784-57774319DF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5500"/>
            <a:ext cx="1969868" cy="856800"/>
          </a:xfrm>
          <a:prstGeom prst="rect">
            <a:avLst/>
          </a:prstGeom>
        </p:spPr>
      </p:pic>
      <p:sp>
        <p:nvSpPr>
          <p:cNvPr id="22" name="Tekstin paikkamerkki 2">
            <a:extLst>
              <a:ext uri="{FF2B5EF4-FFF2-40B4-BE49-F238E27FC236}">
                <a16:creationId xmlns:a16="http://schemas.microsoft.com/office/drawing/2014/main" xmlns="" id="{08777890-79BE-4A69-A7A4-55B461B794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76" y="2818694"/>
            <a:ext cx="1552575" cy="2163705"/>
          </a:xfrm>
          <a:prstGeom prst="rect">
            <a:avLst/>
          </a:prstGeom>
        </p:spPr>
        <p:txBody>
          <a:bodyPr lIns="0" tIns="0" rIns="0" bIns="0"/>
          <a:lstStyle>
            <a:lvl1pPr marL="85725" indent="-85725">
              <a:defRPr sz="1400" b="1" baseline="0">
                <a:solidFill>
                  <a:srgbClr val="FFFFFF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</p:txBody>
      </p:sp>
      <p:sp>
        <p:nvSpPr>
          <p:cNvPr id="23" name="Tekstin paikkamerkki 2">
            <a:extLst>
              <a:ext uri="{FF2B5EF4-FFF2-40B4-BE49-F238E27FC236}">
                <a16:creationId xmlns:a16="http://schemas.microsoft.com/office/drawing/2014/main" xmlns="" id="{F9D47EBB-8EC7-46C7-9D3F-E70D69C832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38351" y="2818695"/>
            <a:ext cx="1552575" cy="2163705"/>
          </a:xfrm>
          <a:prstGeom prst="rect">
            <a:avLst/>
          </a:prstGeom>
        </p:spPr>
        <p:txBody>
          <a:bodyPr lIns="0" tIns="0" rIns="0" bIns="0"/>
          <a:lstStyle>
            <a:lvl1pPr marL="85725" indent="-85725">
              <a:defRPr sz="1400" b="1">
                <a:solidFill>
                  <a:srgbClr val="FFFFFF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</p:txBody>
      </p:sp>
      <p:sp>
        <p:nvSpPr>
          <p:cNvPr id="25" name="Tekstin paikkamerkki 2">
            <a:extLst>
              <a:ext uri="{FF2B5EF4-FFF2-40B4-BE49-F238E27FC236}">
                <a16:creationId xmlns:a16="http://schemas.microsoft.com/office/drawing/2014/main" xmlns="" id="{5117D3DA-8F20-48DF-858D-5CD5D2F019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1426" y="2818695"/>
            <a:ext cx="1552575" cy="2163705"/>
          </a:xfrm>
          <a:prstGeom prst="rect">
            <a:avLst/>
          </a:prstGeom>
        </p:spPr>
        <p:txBody>
          <a:bodyPr lIns="0" tIns="0" rIns="0" bIns="0"/>
          <a:lstStyle>
            <a:lvl1pPr marL="85725" marR="0" indent="-8572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 b="1">
                <a:solidFill>
                  <a:srgbClr val="FFFFFF"/>
                </a:solidFill>
              </a:defRPr>
            </a:lvl1pPr>
            <a:lvl2pPr marL="342900" indent="0">
              <a:buNone/>
              <a:defRPr/>
            </a:lvl2pPr>
          </a:lstStyle>
          <a:p>
            <a:pPr marL="85725" marR="0" lvl="0" indent="-8572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1600" y="194400"/>
            <a:ext cx="8492400" cy="1058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buNone/>
              <a:defRPr sz="4000" b="1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AC2BD28-BA40-4C62-9684-204677B491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0021" y="1374053"/>
            <a:ext cx="1200623" cy="120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2014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xmlns="" id="{0E8425B5-2F4C-4E05-8123-3A8B01FC87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9169" y="1374053"/>
            <a:ext cx="1200623" cy="120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2015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xmlns="" id="{DC20D224-7563-4C76-AD81-513A7C882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53650" y="1374053"/>
            <a:ext cx="1200623" cy="120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2016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xmlns="" id="{E06BCED4-D727-4040-AD5B-6450A58ED4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4136" y="1374053"/>
            <a:ext cx="1200623" cy="120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2017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xmlns="" id="{294EAA4E-E8D4-4CC5-BDD1-70053B25FE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4622" y="1374053"/>
            <a:ext cx="1200623" cy="120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1875" b="1" smtClean="0">
                <a:solidFill>
                  <a:srgbClr val="EE353B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2018</a:t>
            </a:r>
          </a:p>
        </p:txBody>
      </p:sp>
      <p:sp>
        <p:nvSpPr>
          <p:cNvPr id="16" name="Tekstin paikkamerkki 2">
            <a:extLst>
              <a:ext uri="{FF2B5EF4-FFF2-40B4-BE49-F238E27FC236}">
                <a16:creationId xmlns:a16="http://schemas.microsoft.com/office/drawing/2014/main" xmlns="" id="{E1E88C1D-C071-42CD-8A25-EFA06A4B9C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15276" y="2818694"/>
            <a:ext cx="1552575" cy="2163705"/>
          </a:xfrm>
          <a:prstGeom prst="rect">
            <a:avLst/>
          </a:prstGeom>
        </p:spPr>
        <p:txBody>
          <a:bodyPr lIns="0" tIns="0" rIns="0" bIns="0"/>
          <a:lstStyle>
            <a:lvl1pPr marL="85725" indent="-85725">
              <a:defRPr sz="1400" b="1" baseline="0">
                <a:solidFill>
                  <a:srgbClr val="FFFFFF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</p:txBody>
      </p:sp>
      <p:sp>
        <p:nvSpPr>
          <p:cNvPr id="17" name="Tekstin paikkamerkki 2">
            <a:extLst>
              <a:ext uri="{FF2B5EF4-FFF2-40B4-BE49-F238E27FC236}">
                <a16:creationId xmlns:a16="http://schemas.microsoft.com/office/drawing/2014/main" xmlns="" id="{BDD7658F-B25F-4773-B79A-82E73F9137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72076" y="2818694"/>
            <a:ext cx="1552575" cy="2163705"/>
          </a:xfrm>
          <a:prstGeom prst="rect">
            <a:avLst/>
          </a:prstGeom>
        </p:spPr>
        <p:txBody>
          <a:bodyPr lIns="0" tIns="0" rIns="0" bIns="0"/>
          <a:lstStyle>
            <a:lvl1pPr marL="85725" indent="-85725">
              <a:defRPr sz="1400" b="1" baseline="0">
                <a:solidFill>
                  <a:srgbClr val="FFFFFF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Process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uva 13">
            <a:extLst>
              <a:ext uri="{FF2B5EF4-FFF2-40B4-BE49-F238E27FC236}">
                <a16:creationId xmlns:a16="http://schemas.microsoft.com/office/drawing/2014/main" xmlns="" id="{F11FCC6B-B1D0-427F-A0C7-06D4B1CC0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0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1600" y="194400"/>
            <a:ext cx="8492400" cy="1058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buNone/>
              <a:defRPr sz="4000" b="1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AC2BD28-BA40-4C62-9684-204677B491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754" y="1457997"/>
            <a:ext cx="954000" cy="954000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1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xmlns="" id="{0E8425B5-2F4C-4E05-8123-3A8B01FC87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9879" y="1457997"/>
            <a:ext cx="954000" cy="954000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2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xmlns="" id="{DC20D224-7563-4C76-AD81-513A7C882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90004" y="1457997"/>
            <a:ext cx="954000" cy="954000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3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xmlns="" id="{E06BCED4-D727-4040-AD5B-6450A58ED4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20800" y="1457997"/>
            <a:ext cx="954000" cy="954000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4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xmlns="" id="{294EAA4E-E8D4-4CC5-BDD1-70053B25FE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46931" y="1457997"/>
            <a:ext cx="954000" cy="954000"/>
          </a:xfrm>
          <a:prstGeom prst="ellipse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8" rIns="68578" bIns="34288" rtlCol="0" anchor="ctr"/>
          <a:lstStyle>
            <a:lvl1pPr marL="0" indent="0" algn="ctr">
              <a:buNone/>
              <a:defRPr lang="en-US" sz="3000" b="1" smtClean="0">
                <a:solidFill>
                  <a:schemeClr val="bg1"/>
                </a:solidFill>
                <a:latin typeface="Arial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fi-FI">
                <a:solidFill>
                  <a:schemeClr val="lt1"/>
                </a:solidFill>
              </a:defRPr>
            </a:lvl5pPr>
          </a:lstStyle>
          <a:p>
            <a:pPr marL="0" lvl="0" algn="ctr" defTabSz="514436"/>
            <a:r>
              <a:rPr lang="en-US" dirty="0"/>
              <a:t>5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xmlns="" id="{8B20109F-4A5D-AF40-A937-1636D1D64A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94254" y="2560340"/>
            <a:ext cx="1539000" cy="21996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B1A38691-037D-394F-800A-B98CC5204D3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048379" y="2575890"/>
            <a:ext cx="1539000" cy="218411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14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xmlns="" id="{591022EE-194A-0147-A4C1-5527DCEE10B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788504" y="2575889"/>
            <a:ext cx="1539000" cy="2184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59974140-1C49-A14E-96F4-B74CDFC7AA87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19300" y="2575888"/>
            <a:ext cx="1539000" cy="2184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xmlns="" id="{5A54D1A0-56C3-904B-A447-7E1980F40DB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245431" y="2575888"/>
            <a:ext cx="1539000" cy="21841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14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Point 4</a:t>
            </a:r>
          </a:p>
        </p:txBody>
      </p:sp>
    </p:spTree>
    <p:extLst>
      <p:ext uri="{BB962C8B-B14F-4D97-AF65-F5344CB8AC3E}">
        <p14:creationId xmlns:p14="http://schemas.microsoft.com/office/powerpoint/2010/main" val="401204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Closing slide - Red - Social media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6450" y="0"/>
            <a:ext cx="9160449" cy="5715000"/>
          </a:xfrm>
          <a:prstGeom prst="rect">
            <a:avLst/>
          </a:prstGeom>
          <a:solidFill>
            <a:srgbClr val="EF36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20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xmlns="" id="{706DB53D-F9F2-4461-AB0C-525DFBA02D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930598" y="3187015"/>
            <a:ext cx="3282804" cy="392960"/>
            <a:chOff x="4484925" y="3824288"/>
            <a:chExt cx="3940431" cy="471680"/>
          </a:xfrm>
        </p:grpSpPr>
        <p:pic>
          <p:nvPicPr>
            <p:cNvPr id="23" name="Picture 17" descr="FB.png">
              <a:hlinkClick r:id="rId2"/>
              <a:extLst>
                <a:ext uri="{FF2B5EF4-FFF2-40B4-BE49-F238E27FC236}">
                  <a16:creationId xmlns:a16="http://schemas.microsoft.com/office/drawing/2014/main" xmlns="" id="{76C1369B-8060-4142-972B-CCD008A87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925" y="3824416"/>
              <a:ext cx="471553" cy="471552"/>
            </a:xfrm>
            <a:prstGeom prst="rect">
              <a:avLst/>
            </a:prstGeom>
          </p:spPr>
        </p:pic>
        <p:pic>
          <p:nvPicPr>
            <p:cNvPr id="24" name="Picture 18" descr="IG.png">
              <a:hlinkClick r:id="rId4"/>
              <a:extLst>
                <a:ext uri="{FF2B5EF4-FFF2-40B4-BE49-F238E27FC236}">
                  <a16:creationId xmlns:a16="http://schemas.microsoft.com/office/drawing/2014/main" xmlns="" id="{CD96FA72-48EA-44E4-96F3-DF9720A979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4502" y="3824416"/>
              <a:ext cx="471553" cy="471552"/>
            </a:xfrm>
            <a:prstGeom prst="rect">
              <a:avLst/>
            </a:prstGeom>
          </p:spPr>
        </p:pic>
        <p:pic>
          <p:nvPicPr>
            <p:cNvPr id="25" name="Picture 19" descr="Twitter.png">
              <a:hlinkClick r:id="rId6"/>
              <a:extLst>
                <a:ext uri="{FF2B5EF4-FFF2-40B4-BE49-F238E27FC236}">
                  <a16:creationId xmlns:a16="http://schemas.microsoft.com/office/drawing/2014/main" xmlns="" id="{ACBA27BF-3754-4ACD-87E3-6CFFB992C1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4079" y="3824416"/>
              <a:ext cx="471553" cy="471552"/>
            </a:xfrm>
            <a:prstGeom prst="rect">
              <a:avLst/>
            </a:prstGeom>
          </p:spPr>
        </p:pic>
        <p:pic>
          <p:nvPicPr>
            <p:cNvPr id="26" name="Picture 20" descr="Youtube.png">
              <a:hlinkClick r:id="rId8"/>
              <a:extLst>
                <a:ext uri="{FF2B5EF4-FFF2-40B4-BE49-F238E27FC236}">
                  <a16:creationId xmlns:a16="http://schemas.microsoft.com/office/drawing/2014/main" xmlns="" id="{E191F544-40B2-4C67-A6C1-4569711130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656" y="3824416"/>
              <a:ext cx="471553" cy="471552"/>
            </a:xfrm>
            <a:prstGeom prst="rect">
              <a:avLst/>
            </a:prstGeom>
          </p:spPr>
        </p:pic>
        <p:pic>
          <p:nvPicPr>
            <p:cNvPr id="27" name="Picture 21" descr="SC.png">
              <a:hlinkClick r:id="rId10"/>
              <a:extLst>
                <a:ext uri="{FF2B5EF4-FFF2-40B4-BE49-F238E27FC236}">
                  <a16:creationId xmlns:a16="http://schemas.microsoft.com/office/drawing/2014/main" xmlns="" id="{DBBF62A5-6734-40A1-8FE1-F0252A4A42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233" y="3824416"/>
              <a:ext cx="471553" cy="471552"/>
            </a:xfrm>
            <a:prstGeom prst="rect">
              <a:avLst/>
            </a:prstGeom>
          </p:spPr>
        </p:pic>
        <p:pic>
          <p:nvPicPr>
            <p:cNvPr id="28" name="Picture 22">
              <a:extLst>
                <a:ext uri="{FF2B5EF4-FFF2-40B4-BE49-F238E27FC236}">
                  <a16:creationId xmlns:a16="http://schemas.microsoft.com/office/drawing/2014/main" xmlns="" id="{28791108-FA61-44E0-869F-85B643C860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812" y="3824288"/>
              <a:ext cx="542544" cy="457200"/>
            </a:xfrm>
            <a:prstGeom prst="rect">
              <a:avLst/>
            </a:prstGeom>
          </p:spPr>
        </p:pic>
      </p:grpSp>
      <p:sp>
        <p:nvSpPr>
          <p:cNvPr id="29" name="Otsikko 1">
            <a:hlinkClick r:id="rId13"/>
            <a:extLst>
              <a:ext uri="{FF2B5EF4-FFF2-40B4-BE49-F238E27FC236}">
                <a16:creationId xmlns:a16="http://schemas.microsoft.com/office/drawing/2014/main" xmlns="" id="{C38D89E3-54E0-4C74-A44D-9FB38412253C}"/>
              </a:ext>
            </a:extLst>
          </p:cNvPr>
          <p:cNvSpPr txBox="1">
            <a:spLocks/>
          </p:cNvSpPr>
          <p:nvPr userDrawn="1"/>
        </p:nvSpPr>
        <p:spPr>
          <a:xfrm>
            <a:off x="3717368" y="3964834"/>
            <a:ext cx="1709289" cy="40483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FFFFFF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ctr"/>
            <a:r>
              <a:rPr lang="fi-FI" sz="1800" dirty="0" err="1">
                <a:latin typeface="Arial"/>
                <a:cs typeface="Arial"/>
              </a:rPr>
              <a:t>aalto.fi</a:t>
            </a:r>
            <a:endParaRPr lang="fi-FI" sz="1800" dirty="0">
              <a:latin typeface="Arial"/>
              <a:cs typeface="Arial"/>
            </a:endParaRP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xmlns="" id="{5F05D31E-3E32-49BE-A3A9-286B23F141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388" y="1546224"/>
            <a:ext cx="5995987" cy="130609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4000" b="1">
                <a:solidFill>
                  <a:srgbClr val="FFFFFF"/>
                </a:solidFill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fi-FI"/>
              <a:t>Add text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xmlns="" id="{38FF59C7-F73D-44D9-B743-BE8189F9105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11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08">
          <p15:clr>
            <a:srgbClr val="FBAE40"/>
          </p15:clr>
        </p15:guide>
        <p15:guide id="2" orient="horz" pos="22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Header Slide - Red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399" y="1183708"/>
            <a:ext cx="3869137" cy="634192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ts val="5400"/>
              </a:lnSpc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2399" y="2166595"/>
            <a:ext cx="3869137" cy="3907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None/>
              <a:defRPr sz="2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cxnSp>
        <p:nvCxnSpPr>
          <p:cNvPr id="15" name="Suora yhdysviiva 6"/>
          <p:cNvCxnSpPr/>
          <p:nvPr userDrawn="1"/>
        </p:nvCxnSpPr>
        <p:spPr>
          <a:xfrm>
            <a:off x="442399" y="1952222"/>
            <a:ext cx="37968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442399" y="3291967"/>
            <a:ext cx="3869137" cy="327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42399" y="3619098"/>
            <a:ext cx="3869137" cy="3600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Date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64419" y="0"/>
            <a:ext cx="4579582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</a:p>
          <a:p>
            <a:endParaRPr lang="en-US" dirty="0"/>
          </a:p>
          <a:p>
            <a:r>
              <a:rPr lang="en-US" dirty="0"/>
              <a:t>Fit the image to frame </a:t>
            </a:r>
            <a:br>
              <a:rPr lang="en-US" dirty="0"/>
            </a:br>
            <a:r>
              <a:rPr lang="en-US" dirty="0"/>
              <a:t>by choosing: </a:t>
            </a:r>
            <a:br>
              <a:rPr lang="en-US" dirty="0"/>
            </a:br>
            <a:r>
              <a:rPr lang="en-US" dirty="0"/>
              <a:t>crop&gt;fit / </a:t>
            </a:r>
            <a:r>
              <a:rPr lang="en-US" dirty="0" err="1"/>
              <a:t>rajaa</a:t>
            </a:r>
            <a:r>
              <a:rPr lang="en-US" dirty="0"/>
              <a:t>&gt;</a:t>
            </a:r>
            <a:r>
              <a:rPr lang="en-US" dirty="0" err="1"/>
              <a:t>sovita</a:t>
            </a:r>
            <a:endParaRPr lang="en-US" dirty="0"/>
          </a:p>
        </p:txBody>
      </p:sp>
      <p:pic>
        <p:nvPicPr>
          <p:cNvPr id="18" name="Kuva 17">
            <a:extLst>
              <a:ext uri="{FF2B5EF4-FFF2-40B4-BE49-F238E27FC236}">
                <a16:creationId xmlns:a16="http://schemas.microsoft.com/office/drawing/2014/main" xmlns="" id="{8C6FFB6E-AD60-4A4F-9471-A4D8D6DA3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695"/>
            <a:ext cx="1734813" cy="16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Body slide - 1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xmlns="" id="{573F3D83-F6EA-4556-B92A-4A6A36F5E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0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9" y="194400"/>
            <a:ext cx="8492897" cy="1058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buNone/>
              <a:defRPr sz="4000" b="1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1384852"/>
            <a:ext cx="8492897" cy="347514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6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9741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8" orient="horz" pos="9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Body slide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xmlns="" id="{573F3D83-F6EA-4556-B92A-4A6A36F5E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0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329" y="194400"/>
            <a:ext cx="8492897" cy="1058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buNone/>
              <a:defRPr sz="4000" b="1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92328" y="1384852"/>
            <a:ext cx="8492897" cy="6488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6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  <a:p>
            <a:pPr lvl="0"/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92328" y="2249886"/>
            <a:ext cx="8492897" cy="261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6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71463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40984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534">
          <p15:clr>
            <a:srgbClr val="FBAE40"/>
          </p15:clr>
        </p15:guide>
        <p15:guide id="5" orient="horz" pos="363">
          <p15:clr>
            <a:srgbClr val="FBAE40"/>
          </p15:clr>
        </p15:guide>
        <p15:guide id="6" pos="2795">
          <p15:clr>
            <a:srgbClr val="FBAE40"/>
          </p15:clr>
        </p15:guide>
        <p15:guide id="7" pos="2965">
          <p15:clr>
            <a:srgbClr val="FBAE40"/>
          </p15:clr>
        </p15:guide>
        <p15:guide id="8" orient="horz" pos="94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ody slide - 2 text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xmlns="" id="{D5963641-A40F-40D3-80EF-567FCE16AD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0000"/>
            <a:ext cx="2052735" cy="85723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2880" y="194400"/>
            <a:ext cx="8492400" cy="1057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4000"/>
              </a:lnSpc>
              <a:buNone/>
              <a:defRPr sz="4000" b="1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87339" y="1497013"/>
            <a:ext cx="4149724" cy="326298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ts val="22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4706938" y="1497013"/>
            <a:ext cx="4078287" cy="326298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685800" rtl="0" eaLnBrk="1" fontAlgn="auto" latinLnBrk="0" hangingPunct="1">
              <a:lnSpc>
                <a:spcPts val="22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00" b="1" baseline="0">
                <a:solidFill>
                  <a:schemeClr val="tx1"/>
                </a:solidFill>
              </a:defRPr>
            </a:lvl1pPr>
            <a:lvl2pPr marL="628650" indent="-285750">
              <a:buFont typeface="Arial" panose="020B0604020202020204" pitchFamily="34" charset="0"/>
              <a:buChar char="•"/>
              <a:defRPr sz="2100"/>
            </a:lvl2pPr>
            <a:lvl3pPr marL="804863" indent="-176213">
              <a:buFont typeface="Arial" panose="020B0604020202020204" pitchFamily="34" charset="0"/>
              <a:buChar char="•"/>
              <a:defRPr sz="16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5534" userDrawn="1">
          <p15:clr>
            <a:srgbClr val="FBAE40"/>
          </p15:clr>
        </p15:guide>
        <p15:guide id="5" orient="horz" pos="363" userDrawn="1">
          <p15:clr>
            <a:srgbClr val="FBAE40"/>
          </p15:clr>
        </p15:guide>
        <p15:guide id="6" pos="2795" userDrawn="1">
          <p15:clr>
            <a:srgbClr val="FBAE40"/>
          </p15:clr>
        </p15:guide>
        <p15:guide id="7" pos="2965" userDrawn="1">
          <p15:clr>
            <a:srgbClr val="FBAE40"/>
          </p15:clr>
        </p15:guide>
        <p15:guide id="9" orient="horz" pos="9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Body slide - Black tex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>
            <a:extLst>
              <a:ext uri="{FF2B5EF4-FFF2-40B4-BE49-F238E27FC236}">
                <a16:creationId xmlns:a16="http://schemas.microsoft.com/office/drawing/2014/main" xmlns="" id="{C1BA6F52-AEB1-4C8B-AC09-168182542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0000"/>
            <a:ext cx="2052735" cy="857237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10794" y="0"/>
            <a:ext cx="4433207" cy="57150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lumMod val="85000"/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icon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image.</a:t>
            </a:r>
          </a:p>
          <a:p>
            <a:endParaRPr lang="fi-FI" dirty="0"/>
          </a:p>
          <a:p>
            <a:r>
              <a:rPr lang="en-US" dirty="0"/>
              <a:t>Fit the image to frame </a:t>
            </a:r>
            <a:br>
              <a:rPr lang="en-US" dirty="0"/>
            </a:br>
            <a:r>
              <a:rPr lang="en-US" dirty="0"/>
              <a:t>by choosing: </a:t>
            </a:r>
            <a:br>
              <a:rPr lang="en-US" dirty="0"/>
            </a:br>
            <a:r>
              <a:rPr lang="en-US" dirty="0"/>
              <a:t>crop&gt;fit / </a:t>
            </a:r>
            <a:r>
              <a:rPr lang="en-US" dirty="0" err="1"/>
              <a:t>rajaa</a:t>
            </a:r>
            <a:r>
              <a:rPr lang="en-US" dirty="0"/>
              <a:t>&gt;</a:t>
            </a:r>
            <a:r>
              <a:rPr lang="en-US" dirty="0" err="1"/>
              <a:t>sovita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1509486"/>
            <a:ext cx="4052221" cy="32505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6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GB" sz="2100" b="1" smtClean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91601" y="194400"/>
            <a:ext cx="4052221" cy="1058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buNone/>
              <a:defRPr sz="4000" b="1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</p:spTree>
    <p:extLst>
      <p:ext uri="{BB962C8B-B14F-4D97-AF65-F5344CB8AC3E}">
        <p14:creationId xmlns:p14="http://schemas.microsoft.com/office/powerpoint/2010/main" val="4106515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Divider - Red -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13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xmlns="" id="{81ADADBD-3D7A-4AAD-BDBD-0B7BF5EAC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5500"/>
            <a:ext cx="1969868" cy="856800"/>
          </a:xfrm>
          <a:prstGeom prst="rect">
            <a:avLst/>
          </a:prstGeom>
        </p:spPr>
      </p:pic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05498" y="0"/>
            <a:ext cx="4638503" cy="57150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baseline="0">
                <a:solidFill>
                  <a:schemeClr val="bg1">
                    <a:alpha val="62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image.</a:t>
            </a:r>
          </a:p>
          <a:p>
            <a:endParaRPr lang="en-US" dirty="0"/>
          </a:p>
          <a:p>
            <a:r>
              <a:rPr lang="en-US" dirty="0"/>
              <a:t>Fit the image to frame </a:t>
            </a:r>
            <a:br>
              <a:rPr lang="en-US" dirty="0"/>
            </a:br>
            <a:r>
              <a:rPr lang="en-US" dirty="0"/>
              <a:t>by choosing: </a:t>
            </a:r>
            <a:br>
              <a:rPr lang="en-US" dirty="0"/>
            </a:br>
            <a:r>
              <a:rPr lang="en-US" dirty="0"/>
              <a:t>crop&gt;fit / </a:t>
            </a:r>
            <a:r>
              <a:rPr lang="en-US" dirty="0" err="1"/>
              <a:t>rajaa</a:t>
            </a:r>
            <a:r>
              <a:rPr lang="en-US" dirty="0"/>
              <a:t>&gt;</a:t>
            </a:r>
            <a:r>
              <a:rPr lang="en-US" dirty="0" err="1"/>
              <a:t>sovita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C9C0A2-E518-4F61-BACC-25E32551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576793"/>
            <a:ext cx="4019619" cy="41862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Mauris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vitae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arcu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vitae, consectetuer et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24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66" y="0"/>
            <a:ext cx="9144000" cy="5715000"/>
          </a:xfrm>
          <a:prstGeom prst="rect">
            <a:avLst/>
          </a:prstGeom>
          <a:solidFill>
            <a:srgbClr val="EE3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xmlns="" id="{A29B4FEB-F5E3-45EA-B8E4-B39E1504B4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5500"/>
            <a:ext cx="1969868" cy="8568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69823" y="1954917"/>
            <a:ext cx="8147667" cy="2128568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ts val="4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Divider – Headline</a:t>
            </a:r>
          </a:p>
        </p:txBody>
      </p:sp>
    </p:spTree>
    <p:extLst>
      <p:ext uri="{BB962C8B-B14F-4D97-AF65-F5344CB8AC3E}">
        <p14:creationId xmlns:p14="http://schemas.microsoft.com/office/powerpoint/2010/main" val="3803549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Body slide - Text - Re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xmlns="" id="{802A3111-A9CC-43BE-AE13-5E128425A0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0000"/>
            <a:ext cx="2052735" cy="8572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87339" y="2906565"/>
            <a:ext cx="3015456" cy="1827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800" b="1" i="0" baseline="0">
                <a:solidFill>
                  <a:schemeClr val="tx1"/>
                </a:solidFill>
                <a:latin typeface="arial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287339" y="576793"/>
            <a:ext cx="3015456" cy="19421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buNone/>
              <a:defRPr sz="4000" b="1" baseline="0">
                <a:solidFill>
                  <a:srgbClr val="EE353B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Body slide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654029" y="576792"/>
            <a:ext cx="5130402" cy="4157712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6858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35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consectetuer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sem. </a:t>
            </a:r>
            <a:r>
              <a:rPr lang="en-US" dirty="0" err="1"/>
              <a:t>Quisque</a:t>
            </a:r>
            <a:r>
              <a:rPr lang="en-US" dirty="0"/>
              <a:t> ligula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 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vitae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vitae, </a:t>
            </a:r>
            <a:r>
              <a:rPr lang="en-US" dirty="0" err="1"/>
              <a:t>consectetuer</a:t>
            </a:r>
            <a:r>
              <a:rPr lang="en-US" dirty="0"/>
              <a:t> et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magna </a:t>
            </a:r>
            <a:r>
              <a:rPr lang="en-US" dirty="0" err="1"/>
              <a:t>condimentum</a:t>
            </a:r>
            <a:r>
              <a:rPr lang="en-US" dirty="0"/>
              <a:t> vel. 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81" userDrawn="1">
          <p15:clr>
            <a:srgbClr val="FBAE40"/>
          </p15:clr>
        </p15:guide>
        <p15:guide id="2" pos="2302" userDrawn="1">
          <p15:clr>
            <a:srgbClr val="FBAE40"/>
          </p15:clr>
        </p15:guide>
        <p15:guide id="3" pos="55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8800" y="5387366"/>
            <a:ext cx="2057400" cy="1920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bg1"/>
                </a:solidFill>
              </a:defRPr>
            </a:lvl1pPr>
          </a:lstStyle>
          <a:p>
            <a:fld id="{28F7F04C-F568-F649-A2AE-EA61C66B69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00" y="5191934"/>
            <a:ext cx="2057400" cy="1954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bg1"/>
                </a:solidFill>
              </a:defRPr>
            </a:lvl1pPr>
          </a:lstStyle>
          <a:p>
            <a:fld id="{872D864F-ABAF-554D-9789-A85A8B9B2E3D}" type="datetimeFigureOut">
              <a:rPr lang="en-US" smtClean="0"/>
              <a:pPr/>
              <a:t>12/9/19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5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0" r:id="rId2"/>
    <p:sldLayoutId id="2147483704" r:id="rId3"/>
    <p:sldLayoutId id="2147483714" r:id="rId4"/>
    <p:sldLayoutId id="2147483707" r:id="rId5"/>
    <p:sldLayoutId id="2147483694" r:id="rId6"/>
    <p:sldLayoutId id="2147483695" r:id="rId7"/>
    <p:sldLayoutId id="2147483702" r:id="rId8"/>
    <p:sldLayoutId id="2147483678" r:id="rId9"/>
    <p:sldLayoutId id="2147483705" r:id="rId10"/>
    <p:sldLayoutId id="2147483701" r:id="rId11"/>
    <p:sldLayoutId id="2147483697" r:id="rId12"/>
    <p:sldLayoutId id="2147483703" r:id="rId13"/>
    <p:sldLayoutId id="2147483691" r:id="rId14"/>
    <p:sldLayoutId id="2147483699" r:id="rId15"/>
    <p:sldLayoutId id="2147483713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2:  Standard</a:t>
            </a:r>
            <a:r>
              <a:rPr lang="zh-CN" altLang="en-US" sz="2800" dirty="0"/>
              <a:t> </a:t>
            </a:r>
            <a:r>
              <a:rPr lang="en-US" altLang="zh-CN" sz="2800" dirty="0"/>
              <a:t>Bayes Method</a:t>
            </a:r>
            <a:endParaRPr lang="fi-FI" sz="2400" b="0" dirty="0"/>
          </a:p>
        </p:txBody>
      </p:sp>
      <p:sp>
        <p:nvSpPr>
          <p:cNvPr id="4" name="Rectangle 3"/>
          <p:cNvSpPr/>
          <p:nvPr/>
        </p:nvSpPr>
        <p:spPr>
          <a:xfrm>
            <a:off x="1847850" y="1428750"/>
            <a:ext cx="4023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around </a:t>
            </a:r>
            <a:r>
              <a:rPr lang="en-US" sz="1800">
                <a:solidFill>
                  <a:schemeClr val="bg1"/>
                </a:solidFill>
              </a:rPr>
              <a:t>0.266 </a:t>
            </a:r>
          </a:p>
          <a:p>
            <a:r>
              <a:rPr lang="en-US" sz="1800" dirty="0">
                <a:solidFill>
                  <a:schemeClr val="bg1"/>
                </a:solidFill>
              </a:rPr>
              <a:t>from 0.21 to 0.35</a:t>
            </a:r>
          </a:p>
        </p:txBody>
      </p:sp>
      <p:sp>
        <p:nvSpPr>
          <p:cNvPr id="5" name="Rectangle 4"/>
          <p:cNvSpPr/>
          <p:nvPr/>
        </p:nvSpPr>
        <p:spPr>
          <a:xfrm>
            <a:off x="5114930" y="1428749"/>
            <a:ext cx="11528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alpha=81</a:t>
            </a:r>
          </a:p>
          <a:p>
            <a:r>
              <a:rPr lang="en-US" sz="1800" dirty="0">
                <a:solidFill>
                  <a:schemeClr val="bg1"/>
                </a:solidFill>
              </a:rPr>
              <a:t>beta=219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98" y="2205933"/>
            <a:ext cx="7467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7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3:  Pooled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endParaRPr lang="fi-FI" sz="2400" b="0" dirty="0"/>
          </a:p>
        </p:txBody>
      </p:sp>
      <p:sp>
        <p:nvSpPr>
          <p:cNvPr id="5" name="Rectangle 4"/>
          <p:cNvSpPr/>
          <p:nvPr/>
        </p:nvSpPr>
        <p:spPr>
          <a:xfrm>
            <a:off x="6815393" y="610230"/>
            <a:ext cx="1460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alpha=96.58</a:t>
            </a:r>
          </a:p>
          <a:p>
            <a:r>
              <a:rPr lang="en-US" sz="1800" dirty="0">
                <a:solidFill>
                  <a:schemeClr val="bg1"/>
                </a:solidFill>
              </a:rPr>
              <a:t>beta=269.79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B51C91D-7054-E84F-AFC6-55040869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51" y="1347190"/>
            <a:ext cx="8434327" cy="42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53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4:  Hierarchical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endParaRPr lang="fi-FI" sz="2400" b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657B353-1A10-5A41-8981-596CE60A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2015625"/>
            <a:ext cx="8775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6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Convergence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sensitivity:</a:t>
            </a:r>
            <a:r>
              <a:rPr lang="zh-CN" altLang="en-US" sz="2800" dirty="0"/>
              <a:t> </a:t>
            </a:r>
            <a:r>
              <a:rPr lang="en-US" altLang="zh-CN" sz="2800" dirty="0"/>
              <a:t>Pool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endParaRPr lang="fi-FI" sz="2400" b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D58F4FE1-65BF-BF4F-BF9A-387399F51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21428"/>
              </p:ext>
            </p:extLst>
          </p:nvPr>
        </p:nvGraphicFramePr>
        <p:xfrm>
          <a:off x="2060841" y="2326105"/>
          <a:ext cx="5022318" cy="21464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74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41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41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38828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Rhat</a:t>
                      </a:r>
                      <a:endParaRPr lang="mr-IN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ESS</a:t>
                      </a:r>
                      <a:endParaRPr lang="mr-IN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38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alpha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s-I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1395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38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beta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s-I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1409</a:t>
                      </a:r>
                      <a:endParaRPr lang="is-I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558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Convergence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sensitivity:</a:t>
            </a:r>
            <a:r>
              <a:rPr lang="zh-CN" altLang="en-US" sz="2800" dirty="0"/>
              <a:t> </a:t>
            </a:r>
            <a:r>
              <a:rPr lang="en-US" altLang="zh-CN" sz="2800" dirty="0"/>
              <a:t>Hierarchical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endParaRPr lang="fi-FI" sz="2400" b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D58F4FE1-65BF-BF4F-BF9A-387399F51BD0}"/>
              </a:ext>
            </a:extLst>
          </p:cNvPr>
          <p:cNvGraphicFramePr>
            <a:graphicFrameLocks noGrp="1"/>
          </p:cNvGraphicFramePr>
          <p:nvPr/>
        </p:nvGraphicFramePr>
        <p:xfrm>
          <a:off x="2060841" y="2326105"/>
          <a:ext cx="5022318" cy="21464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74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41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41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38828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Rhat</a:t>
                      </a:r>
                      <a:endParaRPr lang="mr-IN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ESS</a:t>
                      </a:r>
                      <a:endParaRPr lang="mr-IN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38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alpha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0.99</a:t>
                      </a:r>
                      <a:endParaRPr lang="is-I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14408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38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beta</a:t>
                      </a:r>
                      <a:endParaRPr lang="en-U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0.99</a:t>
                      </a:r>
                      <a:endParaRPr lang="is-IS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14408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941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Sensitivity</a:t>
            </a:r>
            <a:r>
              <a:rPr lang="zh-CN" altLang="en-US" sz="2800" dirty="0"/>
              <a:t> </a:t>
            </a:r>
            <a:r>
              <a:rPr lang="en-US" altLang="zh-CN" sz="2800" dirty="0"/>
              <a:t>Analysis:</a:t>
            </a:r>
            <a:r>
              <a:rPr lang="zh-CN" altLang="en-US" sz="2800" dirty="0"/>
              <a:t> </a:t>
            </a:r>
            <a:r>
              <a:rPr lang="en-US" altLang="zh-CN" sz="2800" dirty="0"/>
              <a:t>Randomly</a:t>
            </a:r>
            <a:r>
              <a:rPr lang="zh-CN" altLang="en-US" sz="2800" dirty="0"/>
              <a:t> </a:t>
            </a:r>
            <a:r>
              <a:rPr lang="en-US" altLang="zh-CN" sz="2800" dirty="0"/>
              <a:t>Initialized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endParaRPr lang="fi-FI" sz="2400" b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C57B85D-34A0-884B-BFB5-8A79F8D0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7" y="2200904"/>
            <a:ext cx="8430398" cy="18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Sensitivity</a:t>
            </a:r>
            <a:r>
              <a:rPr lang="zh-CN" altLang="en-US" sz="2800" dirty="0"/>
              <a:t> </a:t>
            </a:r>
            <a:r>
              <a:rPr lang="en-US" altLang="zh-CN" sz="2800" dirty="0"/>
              <a:t>Analysis:</a:t>
            </a:r>
            <a:r>
              <a:rPr lang="zh-CN" altLang="en-US" sz="2800" dirty="0"/>
              <a:t> </a:t>
            </a:r>
            <a:r>
              <a:rPr lang="en-US" altLang="zh-CN" sz="2800" dirty="0"/>
              <a:t>Pool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endParaRPr lang="fi-FI" sz="24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D67732C-8DFD-1045-BE6D-92C1FBB7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7" y="2074131"/>
            <a:ext cx="8430398" cy="19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Sensitivity</a:t>
            </a:r>
            <a:r>
              <a:rPr lang="zh-CN" altLang="en-US" sz="2800" dirty="0"/>
              <a:t> </a:t>
            </a:r>
            <a:r>
              <a:rPr lang="en-US" altLang="zh-CN" sz="2800" dirty="0"/>
              <a:t>Analysis:</a:t>
            </a:r>
            <a:r>
              <a:rPr lang="zh-CN" altLang="en-US" sz="2800" dirty="0"/>
              <a:t> </a:t>
            </a:r>
            <a:r>
              <a:rPr lang="en-US" altLang="zh-CN" sz="2800" dirty="0"/>
              <a:t>Hierarchical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endParaRPr lang="fi-FI" sz="24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BE598C0-D134-BB47-9CFA-8FDFDA4F3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7" y="1708015"/>
            <a:ext cx="8430398" cy="25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Discussion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Conclusion</a:t>
            </a:r>
            <a:endParaRPr lang="fi-FI" sz="2400" b="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xmlns="" id="{5DA55B99-3AE8-3A47-AA07-D048C0B62642}"/>
              </a:ext>
            </a:extLst>
          </p:cNvPr>
          <p:cNvSpPr txBox="1">
            <a:spLocks/>
          </p:cNvSpPr>
          <p:nvPr/>
        </p:nvSpPr>
        <p:spPr>
          <a:xfrm>
            <a:off x="1339787" y="962074"/>
            <a:ext cx="6898106" cy="3790852"/>
          </a:xfrm>
          <a:prstGeom prst="rect">
            <a:avLst/>
          </a:prstGeom>
        </p:spPr>
        <p:txBody>
          <a:bodyPr lIns="0" rIns="0" anchor="b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4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/>
              <a:t>compare the different model, the top ten players selected by different models are similar.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/>
              <a:t>The </a:t>
            </a:r>
            <a:r>
              <a:rPr lang="en-US" altLang="zh-CN" sz="1600" b="0" dirty="0" err="1"/>
              <a:t>hierachical</a:t>
            </a:r>
            <a:r>
              <a:rPr lang="en-US" altLang="zh-CN" sz="1600" b="0" dirty="0"/>
              <a:t> mode can provide a more stable result, with nearly unchanged order when we increase </a:t>
            </a:r>
            <a:r>
              <a:rPr lang="el-GR" altLang="zh-CN" sz="1600" b="0" dirty="0"/>
              <a:t>α + β.</a:t>
            </a:r>
            <a:endParaRPr lang="en-US" altLang="zh-CN" sz="1600" b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dirty="0"/>
              <a:t>in the dataset, each person only have one data point of average. This will lead to the fact that the simulated </a:t>
            </a:r>
            <a:r>
              <a:rPr lang="en-US" altLang="zh-CN" sz="1600" b="0" dirty="0" err="1"/>
              <a:t>ba_estimate</a:t>
            </a:r>
            <a:r>
              <a:rPr lang="en-US" altLang="zh-CN" sz="1600" b="0" dirty="0"/>
              <a:t> is quite similar to the average of each person. Therefore, we hope to get more average data of each person to further improve this model.</a:t>
            </a:r>
            <a:endParaRPr lang="fi-FI" sz="1600" b="0" dirty="0"/>
          </a:p>
        </p:txBody>
      </p:sp>
    </p:spTree>
    <p:extLst>
      <p:ext uri="{BB962C8B-B14F-4D97-AF65-F5344CB8AC3E}">
        <p14:creationId xmlns:p14="http://schemas.microsoft.com/office/powerpoint/2010/main" val="3983221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F740835-04E8-A744-8D59-887A05E964C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316356" y="2377105"/>
            <a:ext cx="6520434" cy="450318"/>
          </a:xfrm>
        </p:spPr>
        <p:txBody>
          <a:bodyPr/>
          <a:lstStyle/>
          <a:p>
            <a:pPr algn="ctr"/>
            <a:r>
              <a:rPr lang="en-US" altLang="zh-CN" sz="4800" dirty="0"/>
              <a:t>Thanks!</a:t>
            </a:r>
            <a:endParaRPr lang="fi-FI" sz="4800" dirty="0"/>
          </a:p>
        </p:txBody>
      </p:sp>
    </p:spTree>
    <p:extLst>
      <p:ext uri="{BB962C8B-B14F-4D97-AF65-F5344CB8AC3E}">
        <p14:creationId xmlns:p14="http://schemas.microsoft.com/office/powerpoint/2010/main" val="142176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13"/>
          </p:nvPr>
        </p:nvSpPr>
        <p:spPr>
          <a:xfrm>
            <a:off x="0" y="0"/>
            <a:ext cx="7470768" cy="1011601"/>
          </a:xfrm>
        </p:spPr>
        <p:txBody>
          <a:bodyPr anchor="ctr"/>
          <a:lstStyle/>
          <a:p>
            <a:pPr algn="ctr"/>
            <a:r>
              <a:rPr lang="en-US" altLang="zh-CN" sz="3600" dirty="0"/>
              <a:t>Baseball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27" y="1158766"/>
            <a:ext cx="6692773" cy="45562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129" y="1363543"/>
            <a:ext cx="2132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Batting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1"/>
                </a:solidFill>
              </a:rPr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376" y="2115595"/>
                <a:ext cx="2041324" cy="906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𝐵𝐴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h𝑖𝑡𝑠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𝑏𝑎𝑡𝑠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𝐻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𝐴𝐵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76" y="2115595"/>
                <a:ext cx="2041324" cy="906658"/>
              </a:xfrm>
              <a:prstGeom prst="rect">
                <a:avLst/>
              </a:prstGeom>
              <a:blipFill rotWithShape="0">
                <a:blip r:embed="rId4"/>
                <a:stretch>
                  <a:fillRect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69481" y="3284126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0.266</a:t>
            </a:r>
          </a:p>
        </p:txBody>
      </p:sp>
    </p:spTree>
    <p:extLst>
      <p:ext uri="{BB962C8B-B14F-4D97-AF65-F5344CB8AC3E}">
        <p14:creationId xmlns:p14="http://schemas.microsoft.com/office/powerpoint/2010/main" val="83697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F740835-04E8-A744-8D59-887A05E964C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46927" y="593275"/>
            <a:ext cx="6520434" cy="450318"/>
          </a:xfrm>
        </p:spPr>
        <p:txBody>
          <a:bodyPr/>
          <a:lstStyle/>
          <a:p>
            <a:r>
              <a:rPr lang="en-US" altLang="zh-CN" sz="2800" dirty="0"/>
              <a:t>Choose who?</a:t>
            </a:r>
            <a:endParaRPr lang="fi-FI"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45925"/>
              </p:ext>
            </p:extLst>
          </p:nvPr>
        </p:nvGraphicFramePr>
        <p:xfrm>
          <a:off x="446927" y="1599783"/>
          <a:ext cx="8370528" cy="21129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926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26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926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926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053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8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endParaRPr lang="mr-IN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AB</a:t>
                      </a: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average</a:t>
                      </a: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3813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Harry Atkinson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0.400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38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Hank Aaron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3771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12364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0.305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1209" y="1599783"/>
            <a:ext cx="167113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9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260842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3600" dirty="0"/>
              <a:t>Batting Average analysis in Baseball </a:t>
            </a:r>
          </a:p>
          <a:p>
            <a:pPr algn="r">
              <a:lnSpc>
                <a:spcPct val="150000"/>
              </a:lnSpc>
            </a:pPr>
            <a:r>
              <a:rPr lang="en-US" altLang="zh-CN" sz="3200" b="0" dirty="0"/>
              <a:t>by Bayesian Analysis</a:t>
            </a:r>
            <a:endParaRPr lang="fi-FI" sz="32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A070987-9CDB-9741-A4CA-A616205E4FB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5966373" y="4398579"/>
            <a:ext cx="2464025" cy="677118"/>
          </a:xfrm>
        </p:spPr>
        <p:txBody>
          <a:bodyPr/>
          <a:lstStyle/>
          <a:p>
            <a:r>
              <a:rPr lang="en-US" altLang="zh-CN" dirty="0" err="1"/>
              <a:t>Yaowei</a:t>
            </a:r>
            <a:r>
              <a:rPr lang="en-US" altLang="zh-CN" dirty="0"/>
              <a:t> Li</a:t>
            </a:r>
          </a:p>
          <a:p>
            <a:r>
              <a:rPr lang="en-US" altLang="zh-CN" dirty="0" err="1"/>
              <a:t>Mingjie</a:t>
            </a:r>
            <a:r>
              <a:rPr lang="en-US" altLang="zh-CN" dirty="0"/>
              <a:t> Ye</a:t>
            </a:r>
            <a:endParaRPr lang="fi-FI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F740835-04E8-A744-8D59-887A05E964CD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altLang="zh-CN" dirty="0"/>
              <a:t>December</a:t>
            </a:r>
            <a:r>
              <a:rPr lang="zh-CN" altLang="en-US" dirty="0"/>
              <a:t> </a:t>
            </a:r>
            <a:r>
              <a:rPr lang="en-US" altLang="zh-CN" dirty="0"/>
              <a:t>9, 2019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9213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839" y="695173"/>
            <a:ext cx="3869137" cy="634192"/>
          </a:xfrm>
        </p:spPr>
        <p:txBody>
          <a:bodyPr/>
          <a:lstStyle/>
          <a:p>
            <a:r>
              <a:rPr lang="en-US" sz="3600" dirty="0"/>
              <a:t>Dataset</a:t>
            </a:r>
          </a:p>
        </p:txBody>
      </p:sp>
      <p:sp>
        <p:nvSpPr>
          <p:cNvPr id="3" name="Rectangle 2"/>
          <p:cNvSpPr/>
          <p:nvPr/>
        </p:nvSpPr>
        <p:spPr>
          <a:xfrm>
            <a:off x="2553561" y="622484"/>
            <a:ext cx="58809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Lahman</a:t>
            </a: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 Sean '</a:t>
            </a:r>
            <a:r>
              <a:rPr lang="en-US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Lahman</a:t>
            </a: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' Baseball Database</a:t>
            </a:r>
          </a:p>
          <a:p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pitching, hitting and fielding performance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from 1871 through 2018</a:t>
            </a:r>
            <a:endParaRPr lang="en-US" sz="2000" i="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98" y="2121081"/>
            <a:ext cx="6134100" cy="313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7" y="1765481"/>
            <a:ext cx="609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4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1:  Empirical Bayes estimation</a:t>
            </a:r>
            <a:endParaRPr lang="fi-FI" sz="2400" b="0" dirty="0"/>
          </a:p>
        </p:txBody>
      </p:sp>
      <p:sp>
        <p:nvSpPr>
          <p:cNvPr id="7" name="Rectangle 6"/>
          <p:cNvSpPr/>
          <p:nvPr/>
        </p:nvSpPr>
        <p:spPr>
          <a:xfrm>
            <a:off x="802572" y="1241263"/>
            <a:ext cx="8116324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Beta distribution </a:t>
            </a:r>
            <a:r>
              <a:rPr lang="en-US" sz="1800" dirty="0" smtClean="0">
                <a:solidFill>
                  <a:schemeClr val="bg1"/>
                </a:solidFill>
              </a:rPr>
              <a:t>~ </a:t>
            </a:r>
            <a:r>
              <a:rPr lang="en-US" sz="1800" b="1" dirty="0">
                <a:solidFill>
                  <a:schemeClr val="bg1"/>
                </a:solidFill>
              </a:rPr>
              <a:t>C</a:t>
            </a:r>
            <a:r>
              <a:rPr lang="en-US" sz="1800" b="1" dirty="0" smtClean="0">
                <a:solidFill>
                  <a:schemeClr val="bg1"/>
                </a:solidFill>
              </a:rPr>
              <a:t>onjugate </a:t>
            </a:r>
            <a:r>
              <a:rPr lang="en-US" sz="1800" dirty="0" smtClean="0">
                <a:solidFill>
                  <a:schemeClr val="bg1"/>
                </a:solidFill>
              </a:rPr>
              <a:t>prior for the Binomial distribution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Prior </a:t>
            </a:r>
            <a:r>
              <a:rPr lang="en-US" sz="1800" dirty="0">
                <a:solidFill>
                  <a:schemeClr val="bg1"/>
                </a:solidFill>
              </a:rPr>
              <a:t>distribution is estimated from the </a:t>
            </a:r>
            <a:r>
              <a:rPr lang="en-US" sz="1800" dirty="0" smtClean="0">
                <a:solidFill>
                  <a:schemeClr val="bg1"/>
                </a:solidFill>
              </a:rPr>
              <a:t>data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 smtClean="0">
                <a:solidFill>
                  <a:schemeClr val="bg1"/>
                </a:solidFill>
              </a:rPr>
              <a:t>Calculate </a:t>
            </a:r>
            <a:r>
              <a:rPr lang="en-US" sz="1800" dirty="0">
                <a:solidFill>
                  <a:schemeClr val="bg1"/>
                </a:solidFill>
              </a:rPr>
              <a:t>from the mean and variance </a:t>
            </a:r>
            <a:r>
              <a:rPr lang="en-US" sz="1800" dirty="0" smtClean="0">
                <a:solidFill>
                  <a:schemeClr val="bg1"/>
                </a:solidFill>
              </a:rPr>
              <a:t>of </a:t>
            </a:r>
            <a:r>
              <a:rPr lang="en-US" sz="1800" dirty="0">
                <a:solidFill>
                  <a:schemeClr val="bg1"/>
                </a:solidFill>
              </a:rPr>
              <a:t>the batting average in the dataset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Maximum-Likelihood Fitting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84" y="3026598"/>
            <a:ext cx="6896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4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1:  Empirical Bayes estimation</a:t>
            </a:r>
            <a:endParaRPr lang="fi-FI" sz="2400" b="0" dirty="0"/>
          </a:p>
        </p:txBody>
      </p:sp>
      <p:sp>
        <p:nvSpPr>
          <p:cNvPr id="7" name="Rectangle 6"/>
          <p:cNvSpPr/>
          <p:nvPr/>
        </p:nvSpPr>
        <p:spPr>
          <a:xfrm>
            <a:off x="1212476" y="1307428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800" dirty="0">
                <a:solidFill>
                  <a:schemeClr val="bg1"/>
                </a:solidFill>
              </a:rPr>
              <a:t>alpha0 </a:t>
            </a:r>
            <a:r>
              <a:rPr lang="en-US" altLang="zh-CN" sz="1800" dirty="0">
                <a:solidFill>
                  <a:schemeClr val="bg1"/>
                </a:solidFill>
              </a:rPr>
              <a:t>=</a:t>
            </a:r>
            <a:r>
              <a:rPr lang="hu-HU" sz="1800" dirty="0">
                <a:solidFill>
                  <a:schemeClr val="bg1"/>
                </a:solidFill>
              </a:rPr>
              <a:t> 96.83</a:t>
            </a:r>
            <a:r>
              <a:rPr lang="en-US" sz="1800" dirty="0">
                <a:solidFill>
                  <a:schemeClr val="bg1"/>
                </a:solidFill>
              </a:rPr>
              <a:t>, beta0 = 270.19</a:t>
            </a: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634" y="1831318"/>
            <a:ext cx="5644055" cy="34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1:  Empirical Bayes estimation</a:t>
            </a:r>
            <a:endParaRPr lang="fi-FI" sz="2400" b="0" dirty="0"/>
          </a:p>
        </p:txBody>
      </p:sp>
      <p:sp>
        <p:nvSpPr>
          <p:cNvPr id="7" name="Rectangle 6"/>
          <p:cNvSpPr/>
          <p:nvPr/>
        </p:nvSpPr>
        <p:spPr>
          <a:xfrm>
            <a:off x="1212476" y="1307428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800" dirty="0">
                <a:solidFill>
                  <a:schemeClr val="bg1"/>
                </a:solidFill>
              </a:rPr>
              <a:t>alpha0 </a:t>
            </a:r>
            <a:r>
              <a:rPr lang="en-US" altLang="zh-CN" sz="1800" dirty="0">
                <a:solidFill>
                  <a:schemeClr val="bg1"/>
                </a:solidFill>
              </a:rPr>
              <a:t>=</a:t>
            </a:r>
            <a:r>
              <a:rPr lang="hu-HU" sz="1800" dirty="0">
                <a:solidFill>
                  <a:schemeClr val="bg1"/>
                </a:solidFill>
              </a:rPr>
              <a:t> 96.83</a:t>
            </a:r>
            <a:r>
              <a:rPr lang="en-US" sz="1800" dirty="0">
                <a:solidFill>
                  <a:schemeClr val="bg1"/>
                </a:solidFill>
              </a:rPr>
              <a:t>, beta0 = 270.19</a:t>
            </a:r>
            <a:endParaRPr lang="hu-HU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70" y="1782912"/>
            <a:ext cx="4299388" cy="87673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7820"/>
              </p:ext>
            </p:extLst>
          </p:nvPr>
        </p:nvGraphicFramePr>
        <p:xfrm>
          <a:off x="446927" y="3097512"/>
          <a:ext cx="8370530" cy="21129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74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41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741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41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741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053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8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  <a:endParaRPr lang="mr-IN" sz="18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AB</a:t>
                      </a: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</a:t>
                      </a: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</a:t>
                      </a:r>
                      <a:r>
                        <a:rPr lang="en-US" sz="1800" kern="12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estimate</a:t>
                      </a:r>
                    </a:p>
                  </a:txBody>
                  <a:tcPr marL="38100" marR="38100" marB="1905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38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Harry Atkinson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0.400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0.266</a:t>
                      </a:r>
                      <a:endParaRPr lang="nb-NO" sz="180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38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Hank Aaron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3771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12364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0.305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0.304</a:t>
                      </a:r>
                    </a:p>
                  </a:txBody>
                  <a:tcPr marL="38100" marR="38100" marT="12700" marB="127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687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5AFE28F-0198-F945-9365-A27E65B83706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446927" y="464316"/>
            <a:ext cx="7983471" cy="73696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1:  Empirical Bayes estimation</a:t>
            </a:r>
            <a:endParaRPr lang="fi-FI" sz="24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6" y="1516335"/>
            <a:ext cx="7822652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8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Mukautettu 5">
      <a:dk1>
        <a:sysClr val="windowText" lastClr="000000"/>
      </a:dk1>
      <a:lt1>
        <a:sysClr val="window" lastClr="FFFFFF"/>
      </a:lt1>
      <a:dk2>
        <a:srgbClr val="EE353B"/>
      </a:dk2>
      <a:lt2>
        <a:srgbClr val="F4787B"/>
      </a:lt2>
      <a:accent1>
        <a:srgbClr val="EE353B"/>
      </a:accent1>
      <a:accent2>
        <a:srgbClr val="F4787B"/>
      </a:accent2>
      <a:accent3>
        <a:srgbClr val="FCD4D5"/>
      </a:accent3>
      <a:accent4>
        <a:srgbClr val="A50B0F"/>
      </a:accent4>
      <a:accent5>
        <a:srgbClr val="E70F14"/>
      </a:accent5>
      <a:accent6>
        <a:srgbClr val="FDE3E4"/>
      </a:accent6>
      <a:hlink>
        <a:srgbClr val="0070C0"/>
      </a:hlink>
      <a:folHlink>
        <a:srgbClr val="FCD4D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7" id="{05AF2150-FADF-CA42-9BCB-68CC1958BF49}" vid="{4ABE5ECB-FB5C-7548-911E-6A08CF6D51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Aalto_University_template_1610_Original</Template>
  <TotalTime>1919</TotalTime>
  <Words>781</Words>
  <Application>Microsoft Macintosh PowerPoint</Application>
  <PresentationFormat>On-screen Show (16:10)</PresentationFormat>
  <Paragraphs>145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 Hebrew Scholar</vt:lpstr>
      <vt:lpstr>Calibri</vt:lpstr>
      <vt:lpstr>Cambria Math</vt:lpstr>
      <vt:lpstr>DengXian</vt:lpstr>
      <vt:lpstr>Mangal</vt:lpstr>
      <vt:lpstr>ＭＳ Ｐゴシック</vt:lpstr>
      <vt:lpstr>黑体</vt:lpstr>
      <vt:lpstr>Arial</vt:lpstr>
      <vt:lpstr>Arial</vt:lpstr>
      <vt:lpstr>Office-teema</vt:lpstr>
      <vt:lpstr>PowerPoint Presentation</vt:lpstr>
      <vt:lpstr>PowerPoint Presentation</vt:lpstr>
      <vt:lpstr>PowerPoint Presentation</vt:lpstr>
      <vt:lpstr>PowerPoint Presentation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81</cp:revision>
  <dcterms:created xsi:type="dcterms:W3CDTF">2019-11-26T22:20:43Z</dcterms:created>
  <dcterms:modified xsi:type="dcterms:W3CDTF">2019-12-09T13:59:02Z</dcterms:modified>
</cp:coreProperties>
</file>